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7" r:id="rId3"/>
    <p:sldId id="259" r:id="rId4"/>
    <p:sldId id="261" r:id="rId5"/>
    <p:sldId id="263" r:id="rId6"/>
    <p:sldId id="264" r:id="rId7"/>
    <p:sldId id="265" r:id="rId8"/>
    <p:sldId id="268" r:id="rId9"/>
    <p:sldId id="270" r:id="rId10"/>
    <p:sldId id="272" r:id="rId11"/>
    <p:sldId id="342" r:id="rId12"/>
    <p:sldId id="346" r:id="rId13"/>
    <p:sldId id="344" r:id="rId14"/>
    <p:sldId id="276" r:id="rId15"/>
    <p:sldId id="281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99709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Лекция 9</a:t>
            </a:r>
          </a:p>
          <a:p>
            <a:pPr algn="ctr"/>
            <a:r>
              <a:rPr lang="ru-RU" sz="2800" b="1" dirty="0" smtClean="0"/>
              <a:t>Система </a:t>
            </a:r>
            <a:r>
              <a:rPr lang="ru-RU" sz="2800" b="1" dirty="0"/>
              <a:t>гемостаза и ее </a:t>
            </a:r>
            <a:r>
              <a:rPr lang="ru-RU" sz="2800" b="1" dirty="0" smtClean="0"/>
              <a:t>нарушения </a:t>
            </a:r>
            <a:r>
              <a:rPr lang="ru-RU" sz="2800" b="1" dirty="0">
                <a:solidFill>
                  <a:srgbClr val="FF0000"/>
                </a:solidFill>
              </a:rPr>
              <a:t>(</a:t>
            </a:r>
            <a:r>
              <a:rPr lang="ru-RU" sz="2800" b="1" i="1" dirty="0" err="1">
                <a:solidFill>
                  <a:srgbClr val="FF0000"/>
                </a:solidFill>
              </a:rPr>
              <a:t>гемостазиопатии</a:t>
            </a:r>
            <a:r>
              <a:rPr lang="ru-RU" sz="2800" b="1" dirty="0">
                <a:solidFill>
                  <a:srgbClr val="FF0000"/>
                </a:solidFill>
              </a:rPr>
              <a:t>)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20803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45820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Время свертывания крови </a:t>
            </a:r>
            <a:r>
              <a:rPr lang="ru-RU" sz="2400" b="1" i="1">
                <a:solidFill>
                  <a:srgbClr val="FF0000"/>
                </a:solidFill>
              </a:rPr>
              <a:t>in</a:t>
            </a:r>
            <a:r>
              <a:rPr lang="ru-RU" sz="2400" b="1">
                <a:solidFill>
                  <a:srgbClr val="FF0000"/>
                </a:solidFill>
              </a:rPr>
              <a:t> </a:t>
            </a:r>
            <a:r>
              <a:rPr lang="ru-RU" sz="2400" b="1" i="1">
                <a:solidFill>
                  <a:srgbClr val="FF0000"/>
                </a:solidFill>
              </a:rPr>
              <a:t>vitro</a:t>
            </a:r>
            <a:r>
              <a:rPr lang="ru-RU" sz="2400" b="1">
                <a:solidFill>
                  <a:srgbClr val="FF0000"/>
                </a:solidFill>
              </a:rPr>
              <a:t> (минут):</a:t>
            </a:r>
          </a:p>
          <a:p>
            <a:pPr eaLnBrk="1" hangingPunct="1">
              <a:spcBef>
                <a:spcPct val="50000"/>
              </a:spcBef>
            </a:pPr>
            <a:endParaRPr lang="ru-RU" sz="2400" b="1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400" b="1"/>
              <a:t>у лошади – 10-12 (до 20) 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/>
              <a:t>у КРС – 8-10 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/>
              <a:t>у овец и пушных зверей – 4-5 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/>
              <a:t>у свиней – 3-4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/>
              <a:t>У собак – до 2-5 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/>
              <a:t>у птиц – 2-3 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/>
              <a:t>у человека – 5-10 минут</a:t>
            </a:r>
          </a:p>
        </p:txBody>
      </p:sp>
    </p:spTree>
    <p:extLst>
      <p:ext uri="{BB962C8B-B14F-4D97-AF65-F5344CB8AC3E}">
        <p14:creationId xmlns:p14="http://schemas.microsoft.com/office/powerpoint/2010/main" val="2209021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2.2 </a:t>
            </a:r>
            <a:r>
              <a:rPr lang="x-none" sz="2400" b="1" smtClean="0">
                <a:solidFill>
                  <a:srgbClr val="C00000"/>
                </a:solidFill>
              </a:rPr>
              <a:t>Нарушения гемостаза</a:t>
            </a:r>
            <a:r>
              <a:rPr lang="ru-RU" sz="2400" b="1" dirty="0">
                <a:solidFill>
                  <a:srgbClr val="C00000"/>
                </a:solidFill>
              </a:rPr>
              <a:t> (</a:t>
            </a:r>
            <a:r>
              <a:rPr lang="ru-RU" sz="2400" b="1" i="1" dirty="0" err="1">
                <a:solidFill>
                  <a:srgbClr val="C00000"/>
                </a:solidFill>
              </a:rPr>
              <a:t>гемостазиопатии</a:t>
            </a:r>
            <a:r>
              <a:rPr lang="ru-RU" sz="2400" b="1" dirty="0">
                <a:solidFill>
                  <a:srgbClr val="C00000"/>
                </a:solidFill>
              </a:rPr>
              <a:t>)</a:t>
            </a:r>
          </a:p>
          <a:p>
            <a:endParaRPr lang="ru-RU" b="1" dirty="0" smtClean="0"/>
          </a:p>
          <a:p>
            <a:pPr algn="ctr"/>
            <a:r>
              <a:rPr lang="x-none" sz="2400" b="1" smtClean="0">
                <a:solidFill>
                  <a:srgbClr val="C00000"/>
                </a:solidFill>
              </a:rPr>
              <a:t>Тромбоцитопатии</a:t>
            </a:r>
            <a:endParaRPr lang="ru-RU" sz="2400" b="1" dirty="0">
              <a:solidFill>
                <a:srgbClr val="C00000"/>
              </a:solidFill>
            </a:endParaRPr>
          </a:p>
          <a:p>
            <a:pPr hangingPunct="0"/>
            <a:r>
              <a:rPr lang="ru-RU" b="1" dirty="0"/>
              <a:t> </a:t>
            </a:r>
            <a:endParaRPr lang="ru-RU" dirty="0"/>
          </a:p>
          <a:p>
            <a:pPr hangingPunct="0"/>
            <a:r>
              <a:rPr lang="ru-RU" b="1" dirty="0" smtClean="0"/>
              <a:t>Классификация </a:t>
            </a:r>
            <a:r>
              <a:rPr lang="ru-RU" b="1" dirty="0" err="1" smtClean="0"/>
              <a:t>тромбоцитопатий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1</a:t>
            </a:r>
            <a:r>
              <a:rPr lang="ru-RU" b="1" dirty="0"/>
              <a:t>. Наследственные (первичные), которые развиваются при генных дефектах (</a:t>
            </a:r>
            <a:r>
              <a:rPr lang="ru-RU" b="1" i="1" dirty="0"/>
              <a:t>болезнь </a:t>
            </a:r>
            <a:r>
              <a:rPr lang="ru-RU" b="1" i="1" dirty="0" err="1" smtClean="0"/>
              <a:t>Виллебранда</a:t>
            </a:r>
            <a:r>
              <a:rPr lang="ru-RU" b="1" i="1" dirty="0" smtClean="0"/>
              <a:t>, </a:t>
            </a:r>
            <a:r>
              <a:rPr lang="ru-RU" sz="1400" dirty="0" smtClean="0"/>
              <a:t>см слайд</a:t>
            </a:r>
            <a:r>
              <a:rPr lang="ru-RU" b="1" dirty="0" smtClean="0"/>
              <a:t>) </a:t>
            </a:r>
            <a:r>
              <a:rPr lang="ru-RU" b="1" dirty="0"/>
              <a:t>и ряда редких синдромов, связанных с недостаточностью АДФ, нарушениями системы </a:t>
            </a:r>
            <a:r>
              <a:rPr lang="ru-RU" b="1" dirty="0" err="1"/>
              <a:t>тромбоксана</a:t>
            </a:r>
            <a:r>
              <a:rPr lang="ru-RU" b="1" dirty="0"/>
              <a:t> А</a:t>
            </a:r>
            <a:r>
              <a:rPr lang="ru-RU" b="1" baseline="-25000" dirty="0"/>
              <a:t>2</a:t>
            </a:r>
            <a:r>
              <a:rPr lang="ru-RU" b="1" dirty="0"/>
              <a:t> или реакциями на него, изменением мембранных гликолипидов и другими молекулярными изменениями.</a:t>
            </a:r>
          </a:p>
          <a:p>
            <a:pPr hangingPunct="0"/>
            <a:r>
              <a:rPr lang="ru-RU" b="1" dirty="0"/>
              <a:t>2. Приобретенные (симптоматические), или вторичные — возникают при заболеваниях и синдромах (опухоли, уремия, иммунные тромбоцитопении, </a:t>
            </a:r>
            <a:r>
              <a:rPr lang="ru-RU" b="1" dirty="0" err="1"/>
              <a:t>мегалобластные</a:t>
            </a:r>
            <a:r>
              <a:rPr lang="ru-RU" b="1" dirty="0"/>
              <a:t> анемии, острые лейкозы) и при воздействии лекарственных препаратов (аспирин, нестероидные противовоспалительные средства и др.). </a:t>
            </a:r>
          </a:p>
          <a:p>
            <a:r>
              <a:rPr lang="ru-RU" b="1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016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7" y="620688"/>
            <a:ext cx="758484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972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4096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Болезнь </a:t>
            </a:r>
            <a:r>
              <a:rPr lang="ru-RU" sz="2400" b="1" dirty="0" err="1">
                <a:solidFill>
                  <a:srgbClr val="C00000"/>
                </a:solidFill>
              </a:rPr>
              <a:t>Виллебранда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000" b="1" dirty="0"/>
              <a:t>– наследственное заболевание, характеризующиеся нарушением свертываемости крови, спонтанными кровотечениями. При данной патологии наблюдается недостаточность фактора </a:t>
            </a:r>
            <a:r>
              <a:rPr lang="ru-RU" sz="2000" b="1" dirty="0" err="1"/>
              <a:t>Виллебранда</a:t>
            </a:r>
            <a:r>
              <a:rPr lang="ru-RU" sz="2000" b="1" dirty="0"/>
              <a:t>, который участвует в адгезии (склеивании) тромбоцитов и защищает фактор VIII от </a:t>
            </a:r>
            <a:r>
              <a:rPr lang="ru-RU" sz="2000" b="1" dirty="0" err="1"/>
              <a:t>протеолиза</a:t>
            </a:r>
            <a:r>
              <a:rPr lang="ru-RU" sz="2000" b="1" dirty="0"/>
              <a:t>.</a:t>
            </a:r>
          </a:p>
          <a:p>
            <a:endParaRPr lang="ru-RU" dirty="0"/>
          </a:p>
        </p:txBody>
      </p:sp>
      <p:pic>
        <p:nvPicPr>
          <p:cNvPr id="4098" name="Picture 2" descr="http://zoostatus.ru/upload/zoostatus-articles-foto/bolezn_villebranta_sobak/bolezn_villebranta_sobak_opis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288680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1988840"/>
            <a:ext cx="4752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Болезнь </a:t>
            </a:r>
            <a:r>
              <a:rPr lang="ru-RU" b="1" dirty="0" err="1"/>
              <a:t>Виллебранда</a:t>
            </a:r>
            <a:r>
              <a:rPr lang="ru-RU" b="1" dirty="0"/>
              <a:t> регистрируется у собак многих пород (более 50 пород собак), но особенно предрасположены </a:t>
            </a:r>
            <a:r>
              <a:rPr lang="ru-RU" b="1" dirty="0">
                <a:solidFill>
                  <a:srgbClr val="C00000"/>
                </a:solidFill>
              </a:rPr>
              <a:t>доберманы, шотландские терьеры, эрдельтерьеры, золотистые </a:t>
            </a:r>
            <a:r>
              <a:rPr lang="ru-RU" b="1" dirty="0" err="1">
                <a:solidFill>
                  <a:srgbClr val="C00000"/>
                </a:solidFill>
              </a:rPr>
              <a:t>ретриверы</a:t>
            </a:r>
            <a:r>
              <a:rPr lang="ru-RU" b="1" dirty="0">
                <a:solidFill>
                  <a:srgbClr val="C00000"/>
                </a:solidFill>
              </a:rPr>
              <a:t>, немецкие овчарки, манчестерские терьеры.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097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179512" y="188640"/>
            <a:ext cx="84582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rgbClr val="FF0000"/>
                </a:solidFill>
              </a:rPr>
              <a:t>2.2. Нарушения гемостаза. </a:t>
            </a:r>
            <a:r>
              <a:rPr lang="ru-RU" sz="2400" b="1" dirty="0" err="1" smtClean="0">
                <a:solidFill>
                  <a:srgbClr val="FF0000"/>
                </a:solidFill>
              </a:rPr>
              <a:t>Коагулопатии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 eaLnBrk="1" hangingPunct="1"/>
            <a:endParaRPr lang="ru-RU" sz="2400" b="1" dirty="0"/>
          </a:p>
          <a:p>
            <a:pPr eaLnBrk="1" hangingPunct="1"/>
            <a:r>
              <a:rPr lang="ru-RU" sz="2400" b="1" dirty="0" err="1">
                <a:solidFill>
                  <a:srgbClr val="FF0000"/>
                </a:solidFill>
              </a:rPr>
              <a:t>Коагулопатии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–обширная </a:t>
            </a:r>
            <a:r>
              <a:rPr lang="ru-RU" sz="2400" b="1" dirty="0">
                <a:solidFill>
                  <a:srgbClr val="FF0000"/>
                </a:solidFill>
              </a:rPr>
              <a:t>группа нарушений свертывания крови, обусловленная пониженным содержанием или дефектом одного или нескольких плазменных факторов свертывания крови.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2400" b="1" dirty="0">
              <a:solidFill>
                <a:srgbClr val="990000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rgbClr val="00B050"/>
                </a:solidFill>
              </a:rPr>
              <a:t>Наследственные </a:t>
            </a:r>
            <a:r>
              <a:rPr lang="ru-RU" sz="2400" b="1" dirty="0" err="1">
                <a:solidFill>
                  <a:srgbClr val="00B050"/>
                </a:solidFill>
              </a:rPr>
              <a:t>коагулопатии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/>
              <a:t>— это заболевания, обусловленные дефицитом факторов свертывания крови. </a:t>
            </a:r>
          </a:p>
          <a:p>
            <a:pPr eaLnBrk="1" hangingPunct="1"/>
            <a:endParaRPr lang="ru-RU" sz="2400" b="1" dirty="0">
              <a:solidFill>
                <a:srgbClr val="FF0000"/>
              </a:solidFill>
            </a:endParaRPr>
          </a:p>
          <a:p>
            <a:pPr eaLnBrk="1" hangingPunct="1"/>
            <a:r>
              <a:rPr lang="ru-RU" sz="2400" b="1" dirty="0">
                <a:solidFill>
                  <a:srgbClr val="FF0000"/>
                </a:solidFill>
              </a:rPr>
              <a:t>Гемофилия </a:t>
            </a:r>
            <a:r>
              <a:rPr lang="ru-RU" sz="2400" b="1" dirty="0"/>
              <a:t>- </a:t>
            </a:r>
            <a:r>
              <a:rPr lang="ru-RU" sz="2400" b="1" dirty="0">
                <a:solidFill>
                  <a:srgbClr val="990000"/>
                </a:solidFill>
              </a:rPr>
              <a:t>конституционально-наследственное заболевание, характеризующееся резко выраженной склонностью к тяжелым кровотечениям или обширным кровоизлияниям, возникающим под влиянием травм или спонтанно.</a:t>
            </a:r>
            <a:r>
              <a:rPr lang="ru-RU" sz="2400" dirty="0">
                <a:solidFill>
                  <a:srgbClr val="99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6669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534400" cy="618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FF0000"/>
                </a:solidFill>
              </a:rPr>
              <a:t>Приобретенные коагулопатии </a:t>
            </a:r>
          </a:p>
          <a:p>
            <a:pPr algn="ctr" eaLnBrk="1" hangingPunct="1"/>
            <a:endParaRPr lang="ru-RU" sz="2400" b="1">
              <a:solidFill>
                <a:srgbClr val="FF0000"/>
              </a:solidFill>
            </a:endParaRPr>
          </a:p>
          <a:p>
            <a:pPr algn="ctr" eaLnBrk="1" hangingPunct="1"/>
            <a:r>
              <a:rPr lang="ru-RU" sz="2400" b="1">
                <a:solidFill>
                  <a:srgbClr val="FF0000"/>
                </a:solidFill>
              </a:rPr>
              <a:t>Диссеминированное внутрисосудистое свертывание,  или ДВС-синдром, или</a:t>
            </a:r>
            <a:r>
              <a:rPr lang="ru-RU" sz="2400" b="1"/>
              <a:t> </a:t>
            </a:r>
            <a:r>
              <a:rPr lang="ru-RU" sz="2400">
                <a:solidFill>
                  <a:srgbClr val="FF0000"/>
                </a:solidFill>
              </a:rPr>
              <a:t>коагулопатия потребления, или гипер-гипо коагуляционный синдром, или тромбогеморрагический синдром.</a:t>
            </a:r>
            <a:endParaRPr lang="ru-RU" sz="2400" b="1">
              <a:solidFill>
                <a:srgbClr val="FF0000"/>
              </a:solidFill>
            </a:endParaRPr>
          </a:p>
          <a:p>
            <a:pPr algn="ctr" eaLnBrk="1" hangingPunct="1"/>
            <a:endParaRPr lang="ru-RU" sz="2400" b="1"/>
          </a:p>
          <a:p>
            <a:pPr eaLnBrk="1" hangingPunct="1"/>
            <a:r>
              <a:rPr lang="ru-RU" sz="2800" b="1">
                <a:solidFill>
                  <a:srgbClr val="990000"/>
                </a:solidFill>
              </a:rPr>
              <a:t>ДВС-синдром  характеризуется рассеянным внутрисосудистым свертыванием и агрегацией клеток крови, активацией и истощением компонентов свертывающей и фибринолитической систем, нарушением микроциркуляции в органах с их дистрофией и дисфункцией, выраженной наклонностью к тромбозам и кровоточивости. </a:t>
            </a:r>
          </a:p>
        </p:txBody>
      </p:sp>
    </p:spTree>
    <p:extLst>
      <p:ext uri="{BB962C8B-B14F-4D97-AF65-F5344CB8AC3E}">
        <p14:creationId xmlns:p14="http://schemas.microsoft.com/office/powerpoint/2010/main" val="937764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066800"/>
            <a:ext cx="744061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381000" y="228600"/>
            <a:ext cx="853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FF0000"/>
                </a:solidFill>
              </a:rPr>
              <a:t>ДВС-синдром у собаки в раннем послеоперационном периоде</a:t>
            </a:r>
          </a:p>
        </p:txBody>
      </p:sp>
    </p:spTree>
    <p:extLst>
      <p:ext uri="{BB962C8B-B14F-4D97-AF65-F5344CB8AC3E}">
        <p14:creationId xmlns:p14="http://schemas.microsoft.com/office/powerpoint/2010/main" val="46150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3529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лекции: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/>
              <a:t>1. Гемостаз. Компоненты системы гемостаза.</a:t>
            </a:r>
          </a:p>
          <a:p>
            <a:r>
              <a:rPr lang="ru-RU" sz="2400" b="1" dirty="0"/>
              <a:t>2. Нарушения гемостаза (</a:t>
            </a:r>
            <a:r>
              <a:rPr lang="ru-RU" sz="2400" b="1" dirty="0" err="1"/>
              <a:t>гемостазиопатии</a:t>
            </a:r>
            <a:r>
              <a:rPr lang="ru-RU" sz="2400" b="1" dirty="0"/>
              <a:t>)</a:t>
            </a:r>
          </a:p>
          <a:p>
            <a:r>
              <a:rPr lang="ru-RU" sz="2400" b="1" dirty="0"/>
              <a:t>     2.1. </a:t>
            </a:r>
            <a:r>
              <a:rPr lang="ru-RU" sz="2400" b="1" dirty="0" err="1"/>
              <a:t>Тромбоцитопатии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     2.2</a:t>
            </a:r>
            <a:r>
              <a:rPr lang="x-none" sz="2400" b="1"/>
              <a:t>. Коагулопатии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        2.2.1. Гемофилии.</a:t>
            </a:r>
          </a:p>
          <a:p>
            <a:r>
              <a:rPr lang="ru-RU" sz="2400" b="1" dirty="0"/>
              <a:t>        2.2.2. ДВС-синдром.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80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76200" y="76200"/>
            <a:ext cx="9067800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/>
              <a:t>1. Гемостаз. Компоненты системы гемостаза</a:t>
            </a:r>
            <a:endParaRPr lang="ru-RU" sz="2400" dirty="0"/>
          </a:p>
          <a:p>
            <a:pPr algn="ctr" eaLnBrk="1" hangingPunct="1"/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000" b="1" dirty="0" smtClean="0">
                <a:solidFill>
                  <a:srgbClr val="FF0000"/>
                </a:solidFill>
              </a:rPr>
              <a:t>Гемостаз </a:t>
            </a:r>
            <a:r>
              <a:rPr lang="ru-RU" sz="2000" b="1" dirty="0">
                <a:solidFill>
                  <a:srgbClr val="FF0000"/>
                </a:solidFill>
              </a:rPr>
              <a:t>(</a:t>
            </a:r>
            <a:r>
              <a:rPr lang="ru-RU" sz="2000" b="1" i="1" dirty="0" err="1">
                <a:solidFill>
                  <a:srgbClr val="FF0000"/>
                </a:solidFill>
              </a:rPr>
              <a:t>haema</a:t>
            </a:r>
            <a:r>
              <a:rPr lang="ru-RU" sz="2000" b="1" dirty="0">
                <a:solidFill>
                  <a:srgbClr val="FF0000"/>
                </a:solidFill>
              </a:rPr>
              <a:t> – кровь, </a:t>
            </a:r>
            <a:r>
              <a:rPr lang="ru-RU" sz="2000" b="1" i="1" dirty="0" err="1">
                <a:solidFill>
                  <a:srgbClr val="FF0000"/>
                </a:solidFill>
              </a:rPr>
              <a:t>stasis</a:t>
            </a:r>
            <a:r>
              <a:rPr lang="ru-RU" sz="2000" b="1" dirty="0">
                <a:solidFill>
                  <a:srgbClr val="FF0000"/>
                </a:solidFill>
              </a:rPr>
              <a:t> – остановка) — биологическая система, обеспечивающая предупреждение и остановку кровотечения, восстановления сосудистой стенки, а также сохранение жидкого состава крови, препятствующая кровоточивости и восстанавливающая кровоток в том случае, если просвет сосуда окажется закупоренным тромбом.</a:t>
            </a:r>
          </a:p>
          <a:p>
            <a:pPr eaLnBrk="1" hangingPunct="1"/>
            <a:r>
              <a:rPr lang="ru-RU" sz="2000" b="1" dirty="0">
                <a:solidFill>
                  <a:srgbClr val="00B050"/>
                </a:solidFill>
              </a:rPr>
              <a:t>Основные компонента гемостаза: </a:t>
            </a:r>
          </a:p>
          <a:p>
            <a:pPr eaLnBrk="1" hangingPunct="1"/>
            <a:r>
              <a:rPr lang="ru-RU" sz="2000" b="1" dirty="0"/>
              <a:t>1</a:t>
            </a:r>
            <a:r>
              <a:rPr lang="ru-RU" sz="2000" b="1" dirty="0">
                <a:solidFill>
                  <a:srgbClr val="00B050"/>
                </a:solidFill>
              </a:rPr>
              <a:t>. Сосудистый </a:t>
            </a:r>
            <a:r>
              <a:rPr lang="ru-RU" sz="2000" b="1" dirty="0"/>
              <a:t>— </a:t>
            </a:r>
            <a:r>
              <a:rPr lang="ru-RU" sz="2000" b="1" dirty="0" err="1"/>
              <a:t>гемостатические</a:t>
            </a:r>
            <a:r>
              <a:rPr lang="ru-RU" sz="2000" b="1" dirty="0"/>
              <a:t> механизмы сосудистой стенки, обеспечивающие спазм поврежденного сосуда, запускающие процессы свертывания крови и </a:t>
            </a:r>
            <a:r>
              <a:rPr lang="ru-RU" sz="2000" b="1" dirty="0" err="1"/>
              <a:t>тромбообразования</a:t>
            </a:r>
            <a:endParaRPr lang="ru-RU" sz="2000" b="1" dirty="0"/>
          </a:p>
          <a:p>
            <a:pPr eaLnBrk="1" hangingPunct="1"/>
            <a:r>
              <a:rPr lang="ru-RU" sz="2000" b="1" dirty="0"/>
              <a:t>2. </a:t>
            </a:r>
            <a:r>
              <a:rPr lang="ru-RU" sz="2000" b="1" dirty="0">
                <a:solidFill>
                  <a:srgbClr val="00B050"/>
                </a:solidFill>
              </a:rPr>
              <a:t>Клеточный</a:t>
            </a:r>
            <a:r>
              <a:rPr lang="ru-RU" sz="2000" b="1" dirty="0"/>
              <a:t> (</a:t>
            </a:r>
            <a:r>
              <a:rPr lang="ru-RU" sz="2000" b="1" dirty="0" err="1"/>
              <a:t>тромбоцитарно</a:t>
            </a:r>
            <a:r>
              <a:rPr lang="ru-RU" sz="2000" b="1" dirty="0"/>
              <a:t>-лейкоцитарный) — формирование </a:t>
            </a:r>
            <a:r>
              <a:rPr lang="ru-RU" sz="2000" b="1" i="1" dirty="0"/>
              <a:t>белого тромба</a:t>
            </a:r>
          </a:p>
          <a:p>
            <a:pPr eaLnBrk="1" hangingPunct="1"/>
            <a:r>
              <a:rPr lang="ru-RU" sz="2000" b="1" dirty="0"/>
              <a:t>3. </a:t>
            </a:r>
            <a:r>
              <a:rPr lang="ru-RU" sz="2000" b="1" dirty="0">
                <a:solidFill>
                  <a:srgbClr val="00B050"/>
                </a:solidFill>
              </a:rPr>
              <a:t>Плазменный:</a:t>
            </a:r>
          </a:p>
          <a:p>
            <a:pPr eaLnBrk="1" hangingPunct="1"/>
            <a:r>
              <a:rPr lang="ru-RU" sz="2000" b="1" dirty="0"/>
              <a:t> а) </a:t>
            </a:r>
            <a:r>
              <a:rPr lang="ru-RU" sz="2000" b="1" i="1" dirty="0">
                <a:solidFill>
                  <a:srgbClr val="FF0000"/>
                </a:solidFill>
              </a:rPr>
              <a:t>система свертывания</a:t>
            </a:r>
            <a:r>
              <a:rPr lang="ru-RU" sz="2000" b="1" dirty="0"/>
              <a:t>, продуцирующая фибрин, необходимая для образования </a:t>
            </a:r>
            <a:r>
              <a:rPr lang="ru-RU" sz="2000" b="1" i="1" dirty="0"/>
              <a:t>красных </a:t>
            </a:r>
            <a:r>
              <a:rPr lang="ru-RU" sz="2000" b="1" dirty="0"/>
              <a:t>и</a:t>
            </a:r>
            <a:r>
              <a:rPr lang="ru-RU" sz="2000" b="1" i="1" dirty="0"/>
              <a:t> смешанных тромбов</a:t>
            </a:r>
            <a:r>
              <a:rPr lang="ru-RU" sz="2000" b="1" dirty="0"/>
              <a:t>;</a:t>
            </a:r>
          </a:p>
          <a:p>
            <a:pPr eaLnBrk="1" hangingPunct="1"/>
            <a:r>
              <a:rPr lang="ru-RU" sz="2000" b="1" dirty="0"/>
              <a:t> б) </a:t>
            </a:r>
            <a:r>
              <a:rPr lang="ru-RU" sz="2000" b="1" i="1" dirty="0">
                <a:solidFill>
                  <a:srgbClr val="FF0000"/>
                </a:solidFill>
              </a:rPr>
              <a:t>противосвертывающая система</a:t>
            </a:r>
            <a:r>
              <a:rPr lang="ru-RU" sz="2000" b="1" dirty="0"/>
              <a:t>, состоящая из </a:t>
            </a:r>
            <a:r>
              <a:rPr lang="ru-RU" sz="2000" b="1" dirty="0">
                <a:solidFill>
                  <a:srgbClr val="FF6600"/>
                </a:solidFill>
              </a:rPr>
              <a:t>антикоагулянтной </a:t>
            </a:r>
            <a:r>
              <a:rPr lang="ru-RU" sz="2000" b="1" dirty="0"/>
              <a:t>и</a:t>
            </a:r>
            <a:r>
              <a:rPr lang="ru-RU" sz="2000" b="1" dirty="0">
                <a:solidFill>
                  <a:srgbClr val="FF6600"/>
                </a:solidFill>
              </a:rPr>
              <a:t> фибринолитической. </a:t>
            </a:r>
          </a:p>
        </p:txBody>
      </p:sp>
    </p:spTree>
    <p:extLst>
      <p:ext uri="{BB962C8B-B14F-4D97-AF65-F5344CB8AC3E}">
        <p14:creationId xmlns:p14="http://schemas.microsoft.com/office/powerpoint/2010/main" val="149086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5344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Остановка кровотечения (</a:t>
            </a:r>
            <a:r>
              <a:rPr lang="ru-RU" sz="2400" b="1" i="1">
                <a:solidFill>
                  <a:srgbClr val="FF0000"/>
                </a:solidFill>
              </a:rPr>
              <a:t>гемостаз</a:t>
            </a:r>
            <a:r>
              <a:rPr lang="ru-RU" sz="2400" b="1">
                <a:solidFill>
                  <a:srgbClr val="FF0000"/>
                </a:solidFill>
              </a:rPr>
              <a:t>) обеспечивается последовательными процессами: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400" b="1"/>
              <a:t>Образованием микроциркуляционного, или тромбоцитарного тромба (сосудисто-тромбоцитарный, или </a:t>
            </a:r>
            <a:r>
              <a:rPr lang="ru-RU" sz="2400" b="1" i="1">
                <a:solidFill>
                  <a:srgbClr val="990000"/>
                </a:solidFill>
              </a:rPr>
              <a:t>первичный</a:t>
            </a:r>
            <a:r>
              <a:rPr lang="ru-RU" i="1">
                <a:solidFill>
                  <a:srgbClr val="990000"/>
                </a:solidFill>
              </a:rPr>
              <a:t> </a:t>
            </a:r>
            <a:r>
              <a:rPr lang="ru-RU" sz="2400" b="1" i="1">
                <a:solidFill>
                  <a:srgbClr val="990000"/>
                </a:solidFill>
              </a:rPr>
              <a:t>гемостаз</a:t>
            </a:r>
            <a:r>
              <a:rPr lang="ru-RU" sz="2400" b="1"/>
              <a:t>) </a:t>
            </a:r>
            <a:r>
              <a:rPr lang="ru-RU" sz="1400" b="1"/>
              <a:t>(см. схему)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400" b="1"/>
              <a:t>Свёртыванием крови, или гемокоагуляцией (ферментативно-коагуляционный, или </a:t>
            </a:r>
            <a:r>
              <a:rPr lang="ru-RU" sz="2400" b="1" i="1">
                <a:solidFill>
                  <a:srgbClr val="990000"/>
                </a:solidFill>
              </a:rPr>
              <a:t>вторичный гемостаз</a:t>
            </a:r>
            <a:r>
              <a:rPr lang="ru-RU" sz="2400" b="1"/>
              <a:t>),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400" b="1"/>
              <a:t>Ретракцией (уплотнением) кровяного сгустка,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400" b="1"/>
              <a:t>Фибринолизом (растворением кровяного сгустка). </a:t>
            </a:r>
          </a:p>
        </p:txBody>
      </p:sp>
    </p:spTree>
    <p:extLst>
      <p:ext uri="{BB962C8B-B14F-4D97-AF65-F5344CB8AC3E}">
        <p14:creationId xmlns:p14="http://schemas.microsoft.com/office/powerpoint/2010/main" val="27086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70"/>
          <a:stretch>
            <a:fillRect/>
          </a:stretch>
        </p:blipFill>
        <p:spPr bwMode="auto">
          <a:xfrm>
            <a:off x="838200" y="609600"/>
            <a:ext cx="7772400" cy="606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81000" y="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Сосудисто-тромбоцитарный гемостаз</a:t>
            </a:r>
          </a:p>
        </p:txBody>
      </p:sp>
    </p:spTree>
    <p:extLst>
      <p:ext uri="{BB962C8B-B14F-4D97-AF65-F5344CB8AC3E}">
        <p14:creationId xmlns:p14="http://schemas.microsoft.com/office/powerpoint/2010/main" val="19519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04" y="836712"/>
            <a:ext cx="7128792" cy="56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09600" y="2286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Сосудисто-тромбоцитарный гемостаз</a:t>
            </a:r>
          </a:p>
        </p:txBody>
      </p:sp>
    </p:spTree>
    <p:extLst>
      <p:ext uri="{BB962C8B-B14F-4D97-AF65-F5344CB8AC3E}">
        <p14:creationId xmlns:p14="http://schemas.microsoft.com/office/powerpoint/2010/main" val="54766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66"/>
          <a:stretch>
            <a:fillRect/>
          </a:stretch>
        </p:blipFill>
        <p:spPr bwMode="auto">
          <a:xfrm>
            <a:off x="1371600" y="1066800"/>
            <a:ext cx="6440760" cy="532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200400" y="533400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Белый тромб</a:t>
            </a:r>
          </a:p>
        </p:txBody>
      </p:sp>
    </p:spTree>
    <p:extLst>
      <p:ext uri="{BB962C8B-B14F-4D97-AF65-F5344CB8AC3E}">
        <p14:creationId xmlns:p14="http://schemas.microsoft.com/office/powerpoint/2010/main" val="390938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35063"/>
            <a:ext cx="8229600" cy="442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Коагуляционный гемостаз</a:t>
            </a:r>
          </a:p>
        </p:txBody>
      </p:sp>
    </p:spTree>
    <p:extLst>
      <p:ext uri="{BB962C8B-B14F-4D97-AF65-F5344CB8AC3E}">
        <p14:creationId xmlns:p14="http://schemas.microsoft.com/office/powerpoint/2010/main" val="374099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334"/>
          <a:stretch>
            <a:fillRect/>
          </a:stretch>
        </p:blipFill>
        <p:spPr bwMode="auto">
          <a:xfrm>
            <a:off x="2436813" y="762000"/>
            <a:ext cx="52260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769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Красный тромб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381000" y="6096000"/>
            <a:ext cx="861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Эритроциты в трехмерной фибриновой сети</a:t>
            </a:r>
          </a:p>
        </p:txBody>
      </p:sp>
    </p:spTree>
    <p:extLst>
      <p:ext uri="{BB962C8B-B14F-4D97-AF65-F5344CB8AC3E}">
        <p14:creationId xmlns:p14="http://schemas.microsoft.com/office/powerpoint/2010/main" val="4215485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484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38</cp:revision>
  <dcterms:created xsi:type="dcterms:W3CDTF">2015-12-06T11:49:53Z</dcterms:created>
  <dcterms:modified xsi:type="dcterms:W3CDTF">2018-05-20T10:39:43Z</dcterms:modified>
</cp:coreProperties>
</file>